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7"/>
  </p:notesMasterIdLst>
  <p:sldIdLst>
    <p:sldId id="257" r:id="rId3"/>
    <p:sldId id="309" r:id="rId4"/>
    <p:sldId id="275" r:id="rId5"/>
    <p:sldId id="269" r:id="rId6"/>
    <p:sldId id="288" r:id="rId7"/>
    <p:sldId id="289" r:id="rId8"/>
    <p:sldId id="290" r:id="rId9"/>
    <p:sldId id="291" r:id="rId10"/>
    <p:sldId id="292" r:id="rId11"/>
    <p:sldId id="294" r:id="rId12"/>
    <p:sldId id="295" r:id="rId13"/>
    <p:sldId id="296" r:id="rId14"/>
    <p:sldId id="293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5" r:id="rId24"/>
    <p:sldId id="307" r:id="rId25"/>
    <p:sldId id="310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icio" id="{94DE28F2-CB9F-4692-A500-05783AC53566}">
          <p14:sldIdLst>
            <p14:sldId id="257"/>
            <p14:sldId id="309"/>
          </p14:sldIdLst>
        </p14:section>
        <p14:section name="Rotas" id="{7F1FA4B1-133E-4146-B954-D1A09392D35B}">
          <p14:sldIdLst>
            <p14:sldId id="275"/>
          </p14:sldIdLst>
        </p14:section>
        <p14:section name="Rotas - Definição" id="{271AEE1A-A6DA-4E73-8212-4312EC3A24A7}">
          <p14:sldIdLst>
            <p14:sldId id="269"/>
            <p14:sldId id="288"/>
          </p14:sldIdLst>
        </p14:section>
        <p14:section name="Rotas Simples" id="{1BC99B59-6786-4994-881E-4CFAA7048943}">
          <p14:sldIdLst>
            <p14:sldId id="289"/>
            <p14:sldId id="290"/>
            <p14:sldId id="291"/>
            <p14:sldId id="292"/>
            <p14:sldId id="294"/>
            <p14:sldId id="295"/>
          </p14:sldIdLst>
        </p14:section>
        <p14:section name="Rotas Filhas" id="{AC20FEA5-781F-42D6-A3E7-A966D765D18B}">
          <p14:sldIdLst>
            <p14:sldId id="296"/>
            <p14:sldId id="293"/>
            <p14:sldId id="297"/>
            <p14:sldId id="298"/>
            <p14:sldId id="299"/>
          </p14:sldIdLst>
        </p14:section>
        <p14:section name="Rotas Lazy Loading" id="{DFE70462-F4D5-4A90-ABB2-AFAFA398C920}">
          <p14:sldIdLst>
            <p14:sldId id="300"/>
            <p14:sldId id="301"/>
            <p14:sldId id="302"/>
            <p14:sldId id="303"/>
            <p14:sldId id="304"/>
            <p14:sldId id="305"/>
            <p14:sldId id="307"/>
            <p14:sldId id="31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618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jpeg>
</file>

<file path=ppt/media/image27.png>
</file>

<file path=ppt/media/image28.sv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13/04/2018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13315664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800" r:id="rId12"/>
    <p:sldLayoutId id="21474838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5" Type="http://schemas.openxmlformats.org/officeDocument/2006/relationships/image" Target="../media/image32.png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7" Type="http://schemas.openxmlformats.org/officeDocument/2006/relationships/image" Target="../media/image4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5" Type="http://schemas.openxmlformats.org/officeDocument/2006/relationships/image" Target="../media/image32.png"/><Relationship Id="rId4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4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4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4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7" Type="http://schemas.openxmlformats.org/officeDocument/2006/relationships/image" Target="../media/image4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8.xml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0" y="2626366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69602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69602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6A196C4E-A77D-4CEB-BEC2-F94A480D8FEB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0B278E77-3D32-4E9A-AC33-15867DEDD420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Rotas – configuração de rotas simples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CF50F0-BFA3-4C69-AEB8-BB7EAEA9100D}"/>
              </a:ext>
            </a:extLst>
          </p:cNvPr>
          <p:cNvSpPr/>
          <p:nvPr/>
        </p:nvSpPr>
        <p:spPr>
          <a:xfrm>
            <a:off x="1224687" y="1236113"/>
            <a:ext cx="100065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No arquivo html do componente;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criar o html com as opções do Menu;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No nosso exemplo vamos utilizar as classes do </a:t>
            </a:r>
            <a:r>
              <a:rPr lang="pt-BR" sz="2000" dirty="0" err="1">
                <a:solidFill>
                  <a:schemeClr val="bg1"/>
                </a:solidFill>
              </a:rPr>
              <a:t>Bootstrap</a:t>
            </a:r>
            <a:r>
              <a:rPr lang="pt-BR" sz="2000" dirty="0">
                <a:solidFill>
                  <a:schemeClr val="bg1"/>
                </a:solidFill>
              </a:rPr>
              <a:t>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BD7F93-EBBD-498A-9CDB-B2F643793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4948" y="3301382"/>
            <a:ext cx="8296275" cy="27241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BEE3395-4B4E-422C-BC98-6C56E4FEF263}"/>
              </a:ext>
            </a:extLst>
          </p:cNvPr>
          <p:cNvSpPr/>
          <p:nvPr/>
        </p:nvSpPr>
        <p:spPr>
          <a:xfrm>
            <a:off x="2814948" y="6202449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chemeClr val="bg1"/>
                </a:solidFill>
              </a:rPr>
              <a:t>router-outlet</a:t>
            </a:r>
            <a:r>
              <a:rPr lang="pt-BR" sz="2000" dirty="0">
                <a:solidFill>
                  <a:schemeClr val="bg1"/>
                </a:solidFill>
              </a:rPr>
              <a:t> é onde o componte selecionado será renderizado.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C582F1-57DF-4634-81B4-C3579D2C55E8}"/>
              </a:ext>
            </a:extLst>
          </p:cNvPr>
          <p:cNvSpPr/>
          <p:nvPr/>
        </p:nvSpPr>
        <p:spPr>
          <a:xfrm>
            <a:off x="104276" y="3708878"/>
            <a:ext cx="27106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chemeClr val="bg1"/>
                </a:solidFill>
              </a:rPr>
              <a:t>routerLinkActive</a:t>
            </a:r>
            <a:r>
              <a:rPr lang="pt-BR" sz="2000" dirty="0">
                <a:solidFill>
                  <a:schemeClr val="bg1"/>
                </a:solidFill>
              </a:rPr>
              <a:t> é a classe CSS que será chamada ao ativar o link.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3A018A7-E139-479B-A91D-F2BD0DA791EF}"/>
              </a:ext>
            </a:extLst>
          </p:cNvPr>
          <p:cNvSpPr/>
          <p:nvPr/>
        </p:nvSpPr>
        <p:spPr>
          <a:xfrm>
            <a:off x="2814948" y="2690227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chemeClr val="bg1"/>
                </a:solidFill>
              </a:rPr>
              <a:t>routerLink</a:t>
            </a:r>
            <a:r>
              <a:rPr lang="pt-BR" sz="2000" dirty="0">
                <a:solidFill>
                  <a:schemeClr val="bg1"/>
                </a:solidFill>
              </a:rPr>
              <a:t> define o link a ser executado ao selecionar a opção do Menu;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3EC1497-C46B-4622-8A09-15A857377A38}"/>
              </a:ext>
            </a:extLst>
          </p:cNvPr>
          <p:cNvCxnSpPr/>
          <p:nvPr/>
        </p:nvCxnSpPr>
        <p:spPr>
          <a:xfrm>
            <a:off x="4293704" y="3087754"/>
            <a:ext cx="2531166" cy="90114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F0CA50-B997-4010-A5E8-EA4AA36417E9}"/>
              </a:ext>
            </a:extLst>
          </p:cNvPr>
          <p:cNvCxnSpPr/>
          <p:nvPr/>
        </p:nvCxnSpPr>
        <p:spPr>
          <a:xfrm>
            <a:off x="2464904" y="4147927"/>
            <a:ext cx="1940305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A08612-0017-48EC-B303-85CEEB08DAF2}"/>
              </a:ext>
            </a:extLst>
          </p:cNvPr>
          <p:cNvCxnSpPr/>
          <p:nvPr/>
        </p:nvCxnSpPr>
        <p:spPr>
          <a:xfrm flipV="1">
            <a:off x="4028661" y="5300867"/>
            <a:ext cx="376548" cy="111318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656879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6" name="Slide Number Placeholder 1">
            <a:extLst>
              <a:ext uri="{FF2B5EF4-FFF2-40B4-BE49-F238E27FC236}">
                <a16:creationId xmlns:a16="http://schemas.microsoft.com/office/drawing/2014/main" id="{B69177AF-ABCA-4864-B363-9E2D5D1E4BA1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7" name="Title 4">
            <a:extLst>
              <a:ext uri="{FF2B5EF4-FFF2-40B4-BE49-F238E27FC236}">
                <a16:creationId xmlns:a16="http://schemas.microsoft.com/office/drawing/2014/main" id="{9A8DFB10-E4C6-469B-8AB4-DF7D6BFAFE37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Rotas – configuração de rotas simples</a:t>
            </a:r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45E8935-F891-4ACE-B56A-8A9350B9ED07}"/>
              </a:ext>
            </a:extLst>
          </p:cNvPr>
          <p:cNvSpPr/>
          <p:nvPr/>
        </p:nvSpPr>
        <p:spPr>
          <a:xfrm>
            <a:off x="1630582" y="1341888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Ao subirmos a aplicação, o componente Home é </a:t>
            </a:r>
            <a:r>
              <a:rPr lang="pt-BR" sz="2000" dirty="0" err="1">
                <a:solidFill>
                  <a:schemeClr val="bg1"/>
                </a:solidFill>
              </a:rPr>
              <a:t>renderizado</a:t>
            </a:r>
            <a:r>
              <a:rPr lang="pt-BR" sz="2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2192FC-0A0E-42D6-A859-E99F47C5358E}"/>
              </a:ext>
            </a:extLst>
          </p:cNvPr>
          <p:cNvSpPr txBox="1"/>
          <p:nvPr/>
        </p:nvSpPr>
        <p:spPr>
          <a:xfrm>
            <a:off x="4345420" y="2039380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Página Principal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62E47F-59CC-44C0-9809-13DBC0315E5A}"/>
              </a:ext>
            </a:extLst>
          </p:cNvPr>
          <p:cNvSpPr txBox="1"/>
          <p:nvPr/>
        </p:nvSpPr>
        <p:spPr>
          <a:xfrm>
            <a:off x="3925174" y="4588078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Link Cursos Selecionado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984602D-C0FC-444C-84A7-FCB1C03196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3878" y="2431089"/>
            <a:ext cx="5257800" cy="147637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E0E1D16-F1B2-4724-9A16-0195AD62D9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3878" y="4973071"/>
            <a:ext cx="5229225" cy="150464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9ADC1E9-B958-46C2-9CC6-C65BCDE37785}"/>
              </a:ext>
            </a:extLst>
          </p:cNvPr>
          <p:cNvSpPr/>
          <p:nvPr/>
        </p:nvSpPr>
        <p:spPr>
          <a:xfrm>
            <a:off x="1630582" y="4034080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Ao selecionar Cursos, o componente de Curso é </a:t>
            </a:r>
            <a:r>
              <a:rPr lang="pt-BR" sz="2000" dirty="0" err="1">
                <a:solidFill>
                  <a:schemeClr val="bg1"/>
                </a:solidFill>
              </a:rPr>
              <a:t>renderizado</a:t>
            </a:r>
            <a:r>
              <a:rPr lang="pt-BR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141030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E235DCEC-6F69-4870-B431-4CBC5CF25AD3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BDF2E38D-D73F-4CA7-9CD2-079ED0B5F893}"/>
              </a:ext>
            </a:extLst>
          </p:cNvPr>
          <p:cNvSpPr txBox="1">
            <a:spLocks/>
          </p:cNvSpPr>
          <p:nvPr/>
        </p:nvSpPr>
        <p:spPr>
          <a:xfrm>
            <a:off x="304800" y="438043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Rotas – O que são rotas filhas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C2E7F0-3E97-4404-83DC-4D28F646D157}"/>
              </a:ext>
            </a:extLst>
          </p:cNvPr>
          <p:cNvSpPr/>
          <p:nvPr/>
        </p:nvSpPr>
        <p:spPr>
          <a:xfrm>
            <a:off x="960792" y="1225683"/>
            <a:ext cx="100065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São rotas que estão abaixo da Rota Principal;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Neste exemplo temos o componente curso renderizado e abaixo o componente de curso form.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70FFC5-8B34-4C80-B6BB-4B4E90AF6B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3125" y="3073169"/>
            <a:ext cx="5585747" cy="246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59880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078376DE-D2AF-4299-BBFE-4AB82F7D1F59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CB15A7FE-6CBD-4B55-95B6-7BE48DA3C649}"/>
              </a:ext>
            </a:extLst>
          </p:cNvPr>
          <p:cNvSpPr txBox="1">
            <a:spLocks/>
          </p:cNvSpPr>
          <p:nvPr/>
        </p:nvSpPr>
        <p:spPr>
          <a:xfrm>
            <a:off x="0" y="379086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Rotas – criação de rota filha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14D57F-ECA5-4B97-A5C4-DB5FF799BB99}"/>
              </a:ext>
            </a:extLst>
          </p:cNvPr>
          <p:cNvSpPr/>
          <p:nvPr/>
        </p:nvSpPr>
        <p:spPr>
          <a:xfrm>
            <a:off x="860324" y="1078305"/>
            <a:ext cx="100065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criar 2 componente, dentro do componente de curso</a:t>
            </a:r>
          </a:p>
          <a:p>
            <a:pPr>
              <a:lnSpc>
                <a:spcPct val="150000"/>
              </a:lnSpc>
            </a:pPr>
            <a:r>
              <a:rPr lang="pt-BR" sz="2000" b="1" dirty="0">
                <a:solidFill>
                  <a:schemeClr val="bg1"/>
                </a:solidFill>
              </a:rPr>
              <a:t>     ng g c cursos/cursoForm --module app</a:t>
            </a:r>
          </a:p>
          <a:p>
            <a:pPr>
              <a:lnSpc>
                <a:spcPct val="150000"/>
              </a:lnSpc>
            </a:pPr>
            <a:r>
              <a:rPr lang="pt-BR" sz="2000" b="1" dirty="0">
                <a:solidFill>
                  <a:schemeClr val="bg1"/>
                </a:solidFill>
              </a:rPr>
              <a:t>     ng g c cursos/cursoDetalhe --module app</a:t>
            </a: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A680FB-D9F8-4B00-942C-CDD79DBD5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1614" y="2837370"/>
            <a:ext cx="3928770" cy="31150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C8A8A43-7131-4658-892B-3361B2282AD1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374" y="252914"/>
            <a:ext cx="480079" cy="48007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3F9C990-823B-41EA-9301-ADAFEF21ACC4}"/>
              </a:ext>
            </a:extLst>
          </p:cNvPr>
          <p:cNvSpPr txBox="1"/>
          <p:nvPr/>
        </p:nvSpPr>
        <p:spPr>
          <a:xfrm>
            <a:off x="10326629" y="232120"/>
            <a:ext cx="47000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accent2"/>
                </a:solidFill>
              </a:rPr>
              <a:t>40</a:t>
            </a:r>
          </a:p>
          <a:p>
            <a:pPr algn="ctr"/>
            <a:r>
              <a:rPr lang="pt-BR" sz="1000" dirty="0">
                <a:solidFill>
                  <a:schemeClr val="accent2"/>
                </a:solidFill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392701075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0A5623A6-8F00-419C-92E7-DFF22A0960B0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5030403E-9F72-4C0E-AE5E-689A3B87AAF9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Rotas – criação de rota filha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1D22A5-DA9B-4546-AFB7-E1A32579BDEC}"/>
              </a:ext>
            </a:extLst>
          </p:cNvPr>
          <p:cNvSpPr/>
          <p:nvPr/>
        </p:nvSpPr>
        <p:spPr>
          <a:xfrm>
            <a:off x="960792" y="917190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Alterar o app.routing.module.ts incluido as rotas filhas que serão carregas.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344E2B-3FDF-4234-8003-0965DFAFDF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7096" y="1642396"/>
            <a:ext cx="7239000" cy="498157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EA0A3E5-2DE8-4690-8D94-B35F88015C34}"/>
              </a:ext>
            </a:extLst>
          </p:cNvPr>
          <p:cNvSpPr/>
          <p:nvPr/>
        </p:nvSpPr>
        <p:spPr>
          <a:xfrm>
            <a:off x="8599788" y="2588618"/>
            <a:ext cx="31270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Children</a:t>
            </a:r>
            <a:r>
              <a:rPr lang="pt-BR" dirty="0">
                <a:solidFill>
                  <a:schemeClr val="bg1"/>
                </a:solidFill>
              </a:rPr>
              <a:t> que define os componentes que devem ser carregados pelas rotas filhas.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523CF19-66F7-4BC5-A361-1582A0219D3F}"/>
              </a:ext>
            </a:extLst>
          </p:cNvPr>
          <p:cNvCxnSpPr/>
          <p:nvPr/>
        </p:nvCxnSpPr>
        <p:spPr>
          <a:xfrm flipH="1">
            <a:off x="5764696" y="2875722"/>
            <a:ext cx="2835092" cy="96740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56916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BDAD77D-9F9D-4B24-80D6-3CBE7C2BEE28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CE6F6189-AF36-4FA2-94E3-07FF49F317C7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Rotas – criação de rota filha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4248DA-D39D-4A03-A1E2-0964F20F16FE}"/>
              </a:ext>
            </a:extLst>
          </p:cNvPr>
          <p:cNvSpPr/>
          <p:nvPr/>
        </p:nvSpPr>
        <p:spPr>
          <a:xfrm>
            <a:off x="960792" y="1400527"/>
            <a:ext cx="100065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Alterar o HTML do componente de cursos </a:t>
            </a:r>
            <a:r>
              <a:rPr lang="pt-BR" sz="2000" b="1" dirty="0">
                <a:solidFill>
                  <a:schemeClr val="bg1"/>
                </a:solidFill>
              </a:rPr>
              <a:t>(cursos\cursos.component.html)</a:t>
            </a:r>
          </a:p>
          <a:p>
            <a:pPr>
              <a:lnSpc>
                <a:spcPct val="150000"/>
              </a:lnSpc>
            </a:pPr>
            <a:r>
              <a:rPr lang="pt-BR" sz="2000" b="1" dirty="0">
                <a:solidFill>
                  <a:schemeClr val="bg1"/>
                </a:solidFill>
              </a:rPr>
              <a:t>     </a:t>
            </a:r>
            <a:r>
              <a:rPr lang="pt-BR" sz="2000" dirty="0">
                <a:solidFill>
                  <a:schemeClr val="bg1"/>
                </a:solidFill>
              </a:rPr>
              <a:t>Incluindo a tag router-outlet para renderizar os componentes filhos.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5221D11-19BC-4B94-BE30-D613D812E1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3091" y="2892954"/>
            <a:ext cx="7033651" cy="192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17709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71DECC7D-FBD8-48A1-8A4E-CD8FFEB5F429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C315B269-5ACA-4A3D-941B-1390877BB922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Rotas – criação de rota filha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24CD4A-F8AB-4A0C-80F7-C79BFFBF9B63}"/>
              </a:ext>
            </a:extLst>
          </p:cNvPr>
          <p:cNvSpPr/>
          <p:nvPr/>
        </p:nvSpPr>
        <p:spPr>
          <a:xfrm>
            <a:off x="960792" y="4264797"/>
            <a:ext cx="1000652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Os dois componentes(curso e curso Form) são </a:t>
            </a:r>
            <a:r>
              <a:rPr lang="pt-BR" dirty="0" err="1">
                <a:solidFill>
                  <a:schemeClr val="bg1"/>
                </a:solidFill>
              </a:rPr>
              <a:t>renderizados</a:t>
            </a:r>
            <a:r>
              <a:rPr lang="pt-BR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A rota filha é utilizada para carregar dois componentes, e conforme o exemplo, primeiro a lista de curso(cursos works) e abaixo uma outra tela para inserir um novo curso (curso-form works)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BD8FD8-2486-4A29-B39F-CB8225A8A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6683" y="1798155"/>
            <a:ext cx="5585747" cy="24643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3C54338-DED9-4D7C-8B14-9CA30106543E}"/>
              </a:ext>
            </a:extLst>
          </p:cNvPr>
          <p:cNvSpPr/>
          <p:nvPr/>
        </p:nvSpPr>
        <p:spPr>
          <a:xfrm>
            <a:off x="1092739" y="987850"/>
            <a:ext cx="10006520" cy="456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Ao subirmos a aplicação, selecionamos o link de Curso e alteramos o link para Novo</a:t>
            </a:r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748632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F8319C7F-2C26-47D8-9664-07D822EF2DEC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70CC9A17-9B1E-4E6F-8A29-3A73E9B5CD66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Rotas – Lazy Loading - Definição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01FC85-A02B-4BB3-9371-9BFDEA18F8E2}"/>
              </a:ext>
            </a:extLst>
          </p:cNvPr>
          <p:cNvSpPr/>
          <p:nvPr/>
        </p:nvSpPr>
        <p:spPr>
          <a:xfrm>
            <a:off x="720749" y="909605"/>
            <a:ext cx="108851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E o carregamento sob demanda para melhoria de perfomance da aplicação.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A aplicação deve ser divida em módulos, pois ao navegar pela rota o módulo será carregado.</a:t>
            </a:r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885DF1-DB29-4BC3-979A-901BE0124A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749" y="1773988"/>
            <a:ext cx="2619375" cy="11906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8B6E8B-C3E9-4224-842D-80B444EB0D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749" y="4926929"/>
            <a:ext cx="2790825" cy="11525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E648DDD-1F6A-4464-9593-1BADE2EA89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749" y="3063712"/>
            <a:ext cx="11125200" cy="14954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207272A-C174-462A-9EF6-67C4A2DA01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749" y="6141704"/>
            <a:ext cx="11125200" cy="2667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E4F8F40-717F-4F1F-AA08-D32CFB32A049}"/>
              </a:ext>
            </a:extLst>
          </p:cNvPr>
          <p:cNvSpPr/>
          <p:nvPr/>
        </p:nvSpPr>
        <p:spPr>
          <a:xfrm>
            <a:off x="720749" y="4487976"/>
            <a:ext cx="1057471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bg1"/>
                </a:solidFill>
              </a:rPr>
              <a:t>Cursos.module.chunk.js</a:t>
            </a:r>
            <a:r>
              <a:rPr lang="pt-BR" dirty="0">
                <a:solidFill>
                  <a:schemeClr val="bg1"/>
                </a:solidFill>
              </a:rPr>
              <a:t> carregado após a seleção do link de Cursos.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C99ECC50-D1F2-43FD-9DBC-2802061C6D39}"/>
              </a:ext>
            </a:extLst>
          </p:cNvPr>
          <p:cNvSpPr/>
          <p:nvPr/>
        </p:nvSpPr>
        <p:spPr>
          <a:xfrm>
            <a:off x="97897" y="4294575"/>
            <a:ext cx="622852" cy="331304"/>
          </a:xfrm>
          <a:prstGeom prst="rightArrow">
            <a:avLst/>
          </a:prstGeom>
          <a:ln>
            <a:headEnd type="none" w="med" len="med"/>
            <a:tailEnd type="oval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F87554D0-AAA7-43A2-845E-1EBB5F1A1614}"/>
              </a:ext>
            </a:extLst>
          </p:cNvPr>
          <p:cNvSpPr/>
          <p:nvPr/>
        </p:nvSpPr>
        <p:spPr>
          <a:xfrm>
            <a:off x="97897" y="6109402"/>
            <a:ext cx="622852" cy="331304"/>
          </a:xfrm>
          <a:prstGeom prst="rightArrow">
            <a:avLst/>
          </a:prstGeom>
          <a:ln>
            <a:headEnd type="none" w="med" len="med"/>
            <a:tailEnd type="oval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211317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32F8A8D7-6F57-4166-B7DE-BB83DEA18C01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>
                <a:solidFill>
                  <a:schemeClr val="bg1"/>
                </a:solidFill>
              </a:rPr>
              <a:pPr/>
              <a:t>18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6814EF7-6D31-47E4-B556-CE75AF296AE3}"/>
              </a:ext>
            </a:extLst>
          </p:cNvPr>
          <p:cNvSpPr txBox="1">
            <a:spLocks/>
          </p:cNvSpPr>
          <p:nvPr/>
        </p:nvSpPr>
        <p:spPr>
          <a:xfrm>
            <a:off x="430122" y="314526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Rotas – Lazy Loading 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AACBFE-0BE6-453F-AB15-800558088175}"/>
              </a:ext>
            </a:extLst>
          </p:cNvPr>
          <p:cNvSpPr/>
          <p:nvPr/>
        </p:nvSpPr>
        <p:spPr>
          <a:xfrm>
            <a:off x="706620" y="1055200"/>
            <a:ext cx="102704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começar refatorando o código que desenvolvemos criando o módulo de cursos.</a:t>
            </a:r>
          </a:p>
          <a:p>
            <a:pPr>
              <a:lnSpc>
                <a:spcPct val="150000"/>
              </a:lnSpc>
            </a:pPr>
            <a:r>
              <a:rPr lang="pt-BR" sz="2000" b="1" dirty="0">
                <a:solidFill>
                  <a:schemeClr val="bg1"/>
                </a:solidFill>
              </a:rPr>
              <a:t>     ng g m cursos --routing</a:t>
            </a: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47EC1F-14CD-4D91-9E2B-0FEDD54CB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1462" y="2273679"/>
            <a:ext cx="2924175" cy="38195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0AAFD37-99DA-4441-BC0C-BA4D05AB752D}"/>
              </a:ext>
            </a:extLst>
          </p:cNvPr>
          <p:cNvSpPr/>
          <p:nvPr/>
        </p:nvSpPr>
        <p:spPr>
          <a:xfrm>
            <a:off x="4979651" y="2732576"/>
            <a:ext cx="55404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 parâmetro routing cria também o arquivo de rotas.</a:t>
            </a:r>
            <a:endParaRPr lang="pt-BR" sz="2000" b="1" dirty="0">
              <a:solidFill>
                <a:schemeClr val="bg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453F89D-927B-4CF0-91F8-4C54BFFF501A}"/>
              </a:ext>
            </a:extLst>
          </p:cNvPr>
          <p:cNvCxnSpPr>
            <a:cxnSpLocks/>
          </p:cNvCxnSpPr>
          <p:nvPr/>
        </p:nvCxnSpPr>
        <p:spPr>
          <a:xfrm flipH="1" flipV="1">
            <a:off x="3776870" y="2070863"/>
            <a:ext cx="1202782" cy="95063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60A776D8-9BB8-44CB-986C-EAB8E9A7A2E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374" y="252914"/>
            <a:ext cx="480079" cy="4800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341131E-4F6A-4547-BC98-7E98648A2912}"/>
              </a:ext>
            </a:extLst>
          </p:cNvPr>
          <p:cNvSpPr txBox="1"/>
          <p:nvPr/>
        </p:nvSpPr>
        <p:spPr>
          <a:xfrm>
            <a:off x="10326629" y="232120"/>
            <a:ext cx="47000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accent2"/>
                </a:solidFill>
              </a:rPr>
              <a:t>40</a:t>
            </a:r>
          </a:p>
          <a:p>
            <a:pPr algn="ctr"/>
            <a:r>
              <a:rPr lang="pt-BR" sz="1000" dirty="0">
                <a:solidFill>
                  <a:schemeClr val="accent2"/>
                </a:solidFill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68092217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45838453-5D04-49F8-AFB5-82C6F79E8B47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C28929FC-42C8-4CD6-B7D7-488E2A9B5C22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Rotas – Lazy Loading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F8EFB4-2683-4DB0-954E-851C44D43EEA}"/>
              </a:ext>
            </a:extLst>
          </p:cNvPr>
          <p:cNvSpPr/>
          <p:nvPr/>
        </p:nvSpPr>
        <p:spPr>
          <a:xfrm>
            <a:off x="960792" y="860613"/>
            <a:ext cx="96658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alterar os módulos criados;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Primeiros vamos alterar o </a:t>
            </a:r>
            <a:r>
              <a:rPr lang="pt-BR" sz="2000" b="1" dirty="0">
                <a:solidFill>
                  <a:schemeClr val="bg1"/>
                </a:solidFill>
              </a:rPr>
              <a:t>cursos.module.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AF8C09-FD58-4930-A189-638D09E9DD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8185" y="2203036"/>
            <a:ext cx="6800850" cy="391477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7AA9643-E30B-4A4C-8F23-5368EB370082}"/>
              </a:ext>
            </a:extLst>
          </p:cNvPr>
          <p:cNvSpPr/>
          <p:nvPr/>
        </p:nvSpPr>
        <p:spPr>
          <a:xfrm>
            <a:off x="1187077" y="3917392"/>
            <a:ext cx="330275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Incluir os componentes do curso.</a:t>
            </a: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DB2F5C08-24EE-4BD0-BF93-E637322F728F}"/>
              </a:ext>
            </a:extLst>
          </p:cNvPr>
          <p:cNvSpPr/>
          <p:nvPr/>
        </p:nvSpPr>
        <p:spPr>
          <a:xfrm>
            <a:off x="4651681" y="5071885"/>
            <a:ext cx="891552" cy="507832"/>
          </a:xfrm>
          <a:prstGeom prst="rightArrow">
            <a:avLst/>
          </a:prstGeom>
          <a:ln>
            <a:headEnd type="none" w="med" len="med"/>
            <a:tailEnd type="oval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DE3664E-15B7-4D43-8132-4E953386DE56}"/>
              </a:ext>
            </a:extLst>
          </p:cNvPr>
          <p:cNvSpPr/>
          <p:nvPr/>
        </p:nvSpPr>
        <p:spPr>
          <a:xfrm>
            <a:off x="4243003" y="3099320"/>
            <a:ext cx="891552" cy="507832"/>
          </a:xfrm>
          <a:prstGeom prst="rightArrow">
            <a:avLst/>
          </a:prstGeom>
          <a:ln>
            <a:headEnd type="none" w="med" len="med"/>
            <a:tailEnd type="oval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917740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\\Dloaudata01\dlohq\StudioJobs\Clients\Presentations\Accenture\Ellen C Marks - 15-4605 - Accenture Interactive template design Ph 1\Working Files\Final Images\AI Image Library\Backgrounds\Environment\Central_Layout\photo-1452806723698-a8daf14aa079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4">
            <a:extLst>
              <a:ext uri="{FF2B5EF4-FFF2-40B4-BE49-F238E27FC236}">
                <a16:creationId xmlns:a16="http://schemas.microsoft.com/office/drawing/2014/main" id="{4E5E7A98-9757-4AA8-A5CF-E6C55DC696A5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Agenda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6A52F6-3233-4C6E-AA79-EB85BB05220E}"/>
              </a:ext>
            </a:extLst>
          </p:cNvPr>
          <p:cNvSpPr/>
          <p:nvPr/>
        </p:nvSpPr>
        <p:spPr>
          <a:xfrm>
            <a:off x="888458" y="1263696"/>
            <a:ext cx="10006520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cap="all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Anatomia Avançada – Parte 2</a:t>
            </a:r>
          </a:p>
          <a:p>
            <a:pPr>
              <a:lnSpc>
                <a:spcPct val="150000"/>
              </a:lnSpc>
            </a:pP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A3BC42-3488-4B0F-AA11-231B1DE4A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6374" y="2460823"/>
            <a:ext cx="5010689" cy="289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791665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AD14F6B-4075-4F50-B90D-4A0F45E6ABC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4A4478FD-D5D5-4FDE-8CF5-95E7119CA83F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Rotas – Lazy Loading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A3355B-9002-421F-BBBF-4C6017400314}"/>
              </a:ext>
            </a:extLst>
          </p:cNvPr>
          <p:cNvSpPr/>
          <p:nvPr/>
        </p:nvSpPr>
        <p:spPr>
          <a:xfrm>
            <a:off x="960792" y="808201"/>
            <a:ext cx="100065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Agora alterar o módulo principal (</a:t>
            </a:r>
            <a:r>
              <a:rPr lang="pt-BR" sz="2000" b="1" dirty="0">
                <a:solidFill>
                  <a:schemeClr val="bg1"/>
                </a:solidFill>
              </a:rPr>
              <a:t>app.module.ts</a:t>
            </a:r>
            <a:r>
              <a:rPr lang="pt-BR" sz="2000" dirty="0">
                <a:solidFill>
                  <a:schemeClr val="bg1"/>
                </a:solidFill>
              </a:rPr>
              <a:t>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remover os componentes de curso.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10DFB1-6D9E-4310-90BE-3F62FCE34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7406" y="1766861"/>
            <a:ext cx="5495925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955041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0EE14BFF-3B24-41EE-B3CB-1ECF3520C013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2E8654D6-2C5B-4C85-879F-E861C727D331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Rotas – Lazy Loading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36CCCF-C00A-45AE-B365-0D661BFA1569}"/>
              </a:ext>
            </a:extLst>
          </p:cNvPr>
          <p:cNvSpPr/>
          <p:nvPr/>
        </p:nvSpPr>
        <p:spPr>
          <a:xfrm>
            <a:off x="960792" y="816475"/>
            <a:ext cx="100065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Agora os arquivos de rotas.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 </a:t>
            </a:r>
            <a:r>
              <a:rPr lang="pt-BR" sz="2000" b="1" dirty="0">
                <a:solidFill>
                  <a:schemeClr val="bg1"/>
                </a:solidFill>
              </a:rPr>
              <a:t>cursos-routing.module.ts</a:t>
            </a:r>
            <a:r>
              <a:rPr lang="pt-BR" sz="2000" dirty="0">
                <a:solidFill>
                  <a:schemeClr val="bg1"/>
                </a:solidFill>
              </a:rPr>
              <a:t> deve ser alterado incluido as rotas de curso.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52086E-7C2B-4EEF-B7AE-EFBFED8520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4055" y="2293803"/>
            <a:ext cx="6962775" cy="393382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67A3BF7-E6D6-430E-BEEB-E13C7CDF3034}"/>
              </a:ext>
            </a:extLst>
          </p:cNvPr>
          <p:cNvSpPr/>
          <p:nvPr/>
        </p:nvSpPr>
        <p:spPr>
          <a:xfrm>
            <a:off x="450584" y="3752883"/>
            <a:ext cx="26239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 path principal deve ficar vazio.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27978FF-89C5-4528-A145-F99424C543F4}"/>
              </a:ext>
            </a:extLst>
          </p:cNvPr>
          <p:cNvCxnSpPr>
            <a:cxnSpLocks/>
          </p:cNvCxnSpPr>
          <p:nvPr/>
        </p:nvCxnSpPr>
        <p:spPr>
          <a:xfrm>
            <a:off x="2637183" y="3988904"/>
            <a:ext cx="1431234" cy="11927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170066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51E4F986-83EB-482B-803F-3C4ED05C224E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F44530CD-5D26-4148-A8AB-9AB97118276E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Rotas – Lazy Loading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05FEA0-CD28-4384-BA36-247845913B34}"/>
              </a:ext>
            </a:extLst>
          </p:cNvPr>
          <p:cNvSpPr/>
          <p:nvPr/>
        </p:nvSpPr>
        <p:spPr>
          <a:xfrm>
            <a:off x="960792" y="994742"/>
            <a:ext cx="100065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Alterar o </a:t>
            </a:r>
            <a:r>
              <a:rPr lang="pt-BR" sz="2000" b="1" dirty="0">
                <a:solidFill>
                  <a:schemeClr val="bg1"/>
                </a:solidFill>
              </a:rPr>
              <a:t>app.routing.module.ts</a:t>
            </a:r>
            <a:r>
              <a:rPr lang="pt-BR" sz="2000" dirty="0">
                <a:solidFill>
                  <a:schemeClr val="bg1"/>
                </a:solidFill>
              </a:rPr>
              <a:t> para carregar o módulo de cursos via </a:t>
            </a:r>
            <a:r>
              <a:rPr lang="pt-BR" sz="2000" dirty="0" err="1">
                <a:solidFill>
                  <a:schemeClr val="bg1"/>
                </a:solidFill>
              </a:rPr>
              <a:t>Lazy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  <a:r>
              <a:rPr lang="pt-BR" sz="2000" dirty="0" err="1">
                <a:solidFill>
                  <a:schemeClr val="bg1"/>
                </a:solidFill>
              </a:rPr>
              <a:t>Loading</a:t>
            </a:r>
            <a:r>
              <a:rPr lang="pt-BR" sz="20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2D1B18-3F81-4F1B-B522-32F57A83F8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6941" y="2203450"/>
            <a:ext cx="7334250" cy="41529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9975CBB-429F-48E0-A1F7-8A35C75A92F1}"/>
              </a:ext>
            </a:extLst>
          </p:cNvPr>
          <p:cNvSpPr/>
          <p:nvPr/>
        </p:nvSpPr>
        <p:spPr>
          <a:xfrm>
            <a:off x="9001191" y="3772068"/>
            <a:ext cx="296847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chemeClr val="bg1"/>
                </a:solidFill>
              </a:rPr>
              <a:t>loadChildren</a:t>
            </a:r>
            <a:r>
              <a:rPr lang="pt-BR" sz="2000" dirty="0">
                <a:solidFill>
                  <a:schemeClr val="bg1"/>
                </a:solidFill>
              </a:rPr>
              <a:t> referência o Modulo de Cursos.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A802E60C-C2F1-486A-8737-829A43516C64}"/>
              </a:ext>
            </a:extLst>
          </p:cNvPr>
          <p:cNvSpPr/>
          <p:nvPr/>
        </p:nvSpPr>
        <p:spPr>
          <a:xfrm>
            <a:off x="2120348" y="4505739"/>
            <a:ext cx="490330" cy="238539"/>
          </a:xfrm>
          <a:prstGeom prst="rightArrow">
            <a:avLst/>
          </a:prstGeom>
          <a:ln>
            <a:headEnd type="none" w="med" len="med"/>
            <a:tailEnd type="oval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995C3A2-19E7-4F6A-8311-5FE36D792C4B}"/>
              </a:ext>
            </a:extLst>
          </p:cNvPr>
          <p:cNvCxnSpPr/>
          <p:nvPr/>
        </p:nvCxnSpPr>
        <p:spPr>
          <a:xfrm flipH="1">
            <a:off x="4651513" y="4094922"/>
            <a:ext cx="4041913" cy="41081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3762305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0584C96-7197-4BEC-ADA8-61F91D2806A7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>
                <a:solidFill>
                  <a:schemeClr val="bg1"/>
                </a:solidFill>
              </a:rPr>
              <a:pPr/>
              <a:t>23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4B853E3-74A4-4D12-96FD-45BA55FF8140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Rotas – Lazy Loading - Definição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B670C5-038C-493F-B024-64657CF42FED}"/>
              </a:ext>
            </a:extLst>
          </p:cNvPr>
          <p:cNvSpPr/>
          <p:nvPr/>
        </p:nvSpPr>
        <p:spPr>
          <a:xfrm>
            <a:off x="559863" y="895443"/>
            <a:ext cx="1057471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Ao executar a aplicação, o arquivo </a:t>
            </a:r>
            <a:r>
              <a:rPr lang="pt-BR" b="1" dirty="0">
                <a:solidFill>
                  <a:schemeClr val="bg1"/>
                </a:solidFill>
              </a:rPr>
              <a:t>main.bundle.js </a:t>
            </a:r>
            <a:r>
              <a:rPr lang="pt-BR" dirty="0">
                <a:solidFill>
                  <a:schemeClr val="bg1"/>
                </a:solidFill>
              </a:rPr>
              <a:t>será carregado com o código da aplicação.</a:t>
            </a:r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024042-B640-484D-9F68-A732368AA7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749" y="1394160"/>
            <a:ext cx="2619375" cy="11906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EE5786-ECE3-4A0C-814A-E84C990934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749" y="4706787"/>
            <a:ext cx="2790825" cy="11525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9D5FFC0-4AEE-4F28-AD31-5FF76264E9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749" y="2703581"/>
            <a:ext cx="11125200" cy="1495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6FCD13-E6D6-4859-BF02-A9C1E75EFA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550" y="6089650"/>
            <a:ext cx="11125200" cy="2667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719D420-E2DB-4F49-BAA3-8A8E8F50D027}"/>
              </a:ext>
            </a:extLst>
          </p:cNvPr>
          <p:cNvSpPr/>
          <p:nvPr/>
        </p:nvSpPr>
        <p:spPr>
          <a:xfrm>
            <a:off x="656491" y="4169943"/>
            <a:ext cx="1057471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bg1"/>
                </a:solidFill>
              </a:rPr>
              <a:t>Cursos.module.chunk.js</a:t>
            </a:r>
            <a:r>
              <a:rPr lang="pt-BR" dirty="0">
                <a:solidFill>
                  <a:schemeClr val="bg1"/>
                </a:solidFill>
              </a:rPr>
              <a:t> será carregado somente após a seleção do link de Cursos.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AEF89663-E58D-48D6-B42D-D22EFADCCC85}"/>
              </a:ext>
            </a:extLst>
          </p:cNvPr>
          <p:cNvSpPr/>
          <p:nvPr/>
        </p:nvSpPr>
        <p:spPr>
          <a:xfrm>
            <a:off x="125687" y="3929862"/>
            <a:ext cx="559863" cy="384313"/>
          </a:xfrm>
          <a:prstGeom prst="rightArrow">
            <a:avLst/>
          </a:prstGeom>
          <a:ln>
            <a:headEnd type="none" w="med" len="med"/>
            <a:tailEnd type="oval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881733A6-9D55-4580-9C41-64223665EA44}"/>
              </a:ext>
            </a:extLst>
          </p:cNvPr>
          <p:cNvSpPr/>
          <p:nvPr/>
        </p:nvSpPr>
        <p:spPr>
          <a:xfrm>
            <a:off x="120488" y="6030843"/>
            <a:ext cx="559863" cy="384313"/>
          </a:xfrm>
          <a:prstGeom prst="rightArrow">
            <a:avLst/>
          </a:prstGeom>
          <a:ln>
            <a:headEnd type="none" w="med" len="med"/>
            <a:tailEnd type="oval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7595407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0584C96-7197-4BEC-ADA8-61F91D2806A7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>
                <a:solidFill>
                  <a:schemeClr val="bg1"/>
                </a:solidFill>
              </a:rPr>
              <a:pPr/>
              <a:t>24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4B853E3-74A4-4D12-96FD-45BA55FF8140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Rotas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19D420-E2DB-4F49-BAA3-8A8E8F50D027}"/>
              </a:ext>
            </a:extLst>
          </p:cNvPr>
          <p:cNvSpPr/>
          <p:nvPr/>
        </p:nvSpPr>
        <p:spPr>
          <a:xfrm>
            <a:off x="4353848" y="1998919"/>
            <a:ext cx="5214222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Quais as dúvidas?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Rotas Simples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Rotas Filhas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Lazy Loading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47260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2681427"/>
            <a:ext cx="11474082" cy="1495153"/>
          </a:xfrm>
        </p:spPr>
        <p:txBody>
          <a:bodyPr/>
          <a:lstStyle/>
          <a:p>
            <a:r>
              <a:rPr lang="pt-BR" dirty="0"/>
              <a:t>Anatomia Avançada</a:t>
            </a:r>
          </a:p>
          <a:p>
            <a:r>
              <a:rPr lang="pt-BR" dirty="0"/>
              <a:t>rotas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5F4054D1-DEF0-4A84-B04D-898C2CCE93D7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799C996C-8E76-4CCD-8A2A-4D8A4263F9E7}"/>
              </a:ext>
            </a:extLst>
          </p:cNvPr>
          <p:cNvSpPr txBox="1">
            <a:spLocks/>
          </p:cNvSpPr>
          <p:nvPr/>
        </p:nvSpPr>
        <p:spPr>
          <a:xfrm>
            <a:off x="888459" y="443131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Rotas - Definição</a:t>
            </a: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34570AD-687B-4989-8F2E-55E538EC6898}"/>
              </a:ext>
            </a:extLst>
          </p:cNvPr>
          <p:cNvSpPr/>
          <p:nvPr/>
        </p:nvSpPr>
        <p:spPr>
          <a:xfrm>
            <a:off x="888459" y="1498542"/>
            <a:ext cx="100065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 Rota é o acesso a cada link da página.</a:t>
            </a:r>
          </a:p>
          <a:p>
            <a:pPr>
              <a:lnSpc>
                <a:spcPct val="150000"/>
              </a:lnSpc>
            </a:pPr>
            <a:endParaRPr lang="pt-BR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Quando um link é selecionado, o componente é carregado para construir a página.</a:t>
            </a: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757EA27E-4386-45E5-A195-1D32CFA2D3B7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47EB84E4-BA7B-4F01-BF37-11F9EC133AAD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Rotas - Definição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7B5FF6-0045-4A85-B93E-F9EAABFE961D}"/>
              </a:ext>
            </a:extLst>
          </p:cNvPr>
          <p:cNvSpPr/>
          <p:nvPr/>
        </p:nvSpPr>
        <p:spPr>
          <a:xfrm>
            <a:off x="888459" y="918454"/>
            <a:ext cx="100065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ao exemplo com uma página principal com as opções de Login e Cursos;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Ao iniciar a página principal, o componente Home é renderizado;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5A79F2-624E-453D-AFEB-A2C113A86A84}"/>
              </a:ext>
            </a:extLst>
          </p:cNvPr>
          <p:cNvSpPr txBox="1"/>
          <p:nvPr/>
        </p:nvSpPr>
        <p:spPr>
          <a:xfrm>
            <a:off x="4663471" y="1923175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Página Principal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E00A7C-43F4-45D5-BCF2-70AB6E185CC0}"/>
              </a:ext>
            </a:extLst>
          </p:cNvPr>
          <p:cNvSpPr txBox="1"/>
          <p:nvPr/>
        </p:nvSpPr>
        <p:spPr>
          <a:xfrm>
            <a:off x="4271800" y="4289555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Link Cursos Selecionado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1D13735-EBC1-4082-8D46-A9F108D32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929" y="2314884"/>
            <a:ext cx="5257800" cy="14763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B73C29B-0FC0-49A8-8F2C-F1C98B6D07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0504" y="4674548"/>
            <a:ext cx="5229225" cy="150464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DCC4F0D-EE65-4AFA-8EE1-FBCD4930C81D}"/>
              </a:ext>
            </a:extLst>
          </p:cNvPr>
          <p:cNvSpPr/>
          <p:nvPr/>
        </p:nvSpPr>
        <p:spPr>
          <a:xfrm>
            <a:off x="888459" y="3782291"/>
            <a:ext cx="1000652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Ao selecionar Cursos, o componente de Curso é renderizado;</a:t>
            </a:r>
          </a:p>
        </p:txBody>
      </p:sp>
    </p:spTree>
    <p:extLst>
      <p:ext uri="{BB962C8B-B14F-4D97-AF65-F5344CB8AC3E}">
        <p14:creationId xmlns:p14="http://schemas.microsoft.com/office/powerpoint/2010/main" val="228905119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817ABC6C-F8D3-43D2-8A3B-676BBAE7FBCC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224AD4AB-623D-4B18-BEBB-F8050386D1F4}"/>
              </a:ext>
            </a:extLst>
          </p:cNvPr>
          <p:cNvSpPr txBox="1">
            <a:spLocks/>
          </p:cNvSpPr>
          <p:nvPr/>
        </p:nvSpPr>
        <p:spPr>
          <a:xfrm>
            <a:off x="-245156" y="374736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Rotas – como configurar uma rota simples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D50F05-D770-4F18-9366-D7214E5A1CF8}"/>
              </a:ext>
            </a:extLst>
          </p:cNvPr>
          <p:cNvSpPr/>
          <p:nvPr/>
        </p:nvSpPr>
        <p:spPr>
          <a:xfrm>
            <a:off x="960792" y="1671808"/>
            <a:ext cx="100065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Deve ser criado um arquivo para o controle das rotas, chamado de rounting,  esse arquivo possui basicamente o caminho e a referência ao objeto que deve ser carregado.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No componente, o arquivo de HTML deve ser inserido a tag </a:t>
            </a:r>
            <a:r>
              <a:rPr lang="pt-BR" sz="2000" b="1" dirty="0">
                <a:solidFill>
                  <a:schemeClr val="bg1"/>
                </a:solidFill>
              </a:rPr>
              <a:t>&lt;</a:t>
            </a:r>
            <a:r>
              <a:rPr lang="pt-BR" sz="2000" b="1" dirty="0" err="1">
                <a:solidFill>
                  <a:schemeClr val="bg1"/>
                </a:solidFill>
              </a:rPr>
              <a:t>router-outlet</a:t>
            </a:r>
            <a:r>
              <a:rPr lang="pt-BR" sz="2000" b="1" dirty="0">
                <a:solidFill>
                  <a:schemeClr val="bg1"/>
                </a:solidFill>
              </a:rPr>
              <a:t>&gt;.</a:t>
            </a: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D9B6C2-617E-4A86-8251-9DECCA35D8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874" y="3700053"/>
            <a:ext cx="3875254" cy="2646515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C441BCE3-3D09-47A5-BC95-068DC7ADCEE7}"/>
              </a:ext>
            </a:extLst>
          </p:cNvPr>
          <p:cNvSpPr/>
          <p:nvPr/>
        </p:nvSpPr>
        <p:spPr>
          <a:xfrm>
            <a:off x="3326296" y="5946714"/>
            <a:ext cx="982891" cy="449351"/>
          </a:xfrm>
          <a:prstGeom prst="rightArrow">
            <a:avLst/>
          </a:prstGeom>
          <a:ln>
            <a:headEnd type="none" w="med" len="med"/>
            <a:tailEnd type="oval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09C77F-6E7C-4187-9409-8EFF6B365DC3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374" y="252914"/>
            <a:ext cx="480079" cy="48007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8130F8-5787-4C65-99F9-3C86B894D049}"/>
              </a:ext>
            </a:extLst>
          </p:cNvPr>
          <p:cNvSpPr txBox="1"/>
          <p:nvPr/>
        </p:nvSpPr>
        <p:spPr>
          <a:xfrm>
            <a:off x="10326629" y="232120"/>
            <a:ext cx="47000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accent2"/>
                </a:solidFill>
              </a:rPr>
              <a:t>40</a:t>
            </a:r>
          </a:p>
          <a:p>
            <a:pPr algn="ctr"/>
            <a:r>
              <a:rPr lang="pt-BR" sz="1000" dirty="0">
                <a:solidFill>
                  <a:schemeClr val="accent2"/>
                </a:solidFill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165721094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8374B929-70A3-49C4-9496-639CD018268B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69983742-69E5-4DAC-95AB-B9B191E7A83A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Rotas – configuração de rotas simples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2CC4FD-4854-463C-95CE-AD6FC4DC5FD0}"/>
              </a:ext>
            </a:extLst>
          </p:cNvPr>
          <p:cNvSpPr/>
          <p:nvPr/>
        </p:nvSpPr>
        <p:spPr>
          <a:xfrm>
            <a:off x="843961" y="1477731"/>
            <a:ext cx="1000652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Agora vamos criar a tela com rotas simples.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Primeiro vamos criar um novo projeto com 3 componentes:</a:t>
            </a:r>
          </a:p>
          <a:p>
            <a:pPr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     </a:t>
            </a:r>
            <a:r>
              <a:rPr lang="pt-BR" sz="2000" b="1" dirty="0">
                <a:solidFill>
                  <a:schemeClr val="bg1"/>
                </a:solidFill>
              </a:rPr>
              <a:t>ng g c home</a:t>
            </a:r>
          </a:p>
          <a:p>
            <a:pPr>
              <a:lnSpc>
                <a:spcPct val="150000"/>
              </a:lnSpc>
            </a:pPr>
            <a:r>
              <a:rPr lang="pt-BR" sz="2000" b="1" dirty="0">
                <a:solidFill>
                  <a:schemeClr val="bg1"/>
                </a:solidFill>
              </a:rPr>
              <a:t>     ng g c login</a:t>
            </a:r>
          </a:p>
          <a:p>
            <a:pPr>
              <a:lnSpc>
                <a:spcPct val="150000"/>
              </a:lnSpc>
            </a:pPr>
            <a:r>
              <a:rPr lang="pt-BR" sz="2000" b="1" dirty="0">
                <a:solidFill>
                  <a:schemeClr val="bg1"/>
                </a:solidFill>
              </a:rPr>
              <a:t>     ng g c cursos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CF5FF5-5797-4BE2-9766-0C725AA5C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977" y="4592101"/>
            <a:ext cx="4716487" cy="1699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79479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A8F825D-0C30-4283-A0DB-395018B5CBE3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4AE3D292-3C47-435D-83D6-F644E3A88867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Rotas – configuração de rotas simples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B90B6F-CB61-42BB-A2FA-DA1BEDE8699A}"/>
              </a:ext>
            </a:extLst>
          </p:cNvPr>
          <p:cNvSpPr/>
          <p:nvPr/>
        </p:nvSpPr>
        <p:spPr>
          <a:xfrm>
            <a:off x="503527" y="1329975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Criar o arquivo de rotas - </a:t>
            </a:r>
            <a:r>
              <a:rPr lang="pt-BR" sz="2000" b="1" dirty="0">
                <a:solidFill>
                  <a:schemeClr val="bg1"/>
                </a:solidFill>
              </a:rPr>
              <a:t>app.rounting.module.ts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D4E6A0-A903-4DB5-8EF5-3B2CF108C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527" y="2212129"/>
            <a:ext cx="6686550" cy="421957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9764E03-A25C-4308-BC63-BE1143AEE4FC}"/>
              </a:ext>
            </a:extLst>
          </p:cNvPr>
          <p:cNvSpPr/>
          <p:nvPr/>
        </p:nvSpPr>
        <p:spPr>
          <a:xfrm>
            <a:off x="7190077" y="2387908"/>
            <a:ext cx="48908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appRouters</a:t>
            </a:r>
            <a:r>
              <a:rPr lang="pt-BR" dirty="0">
                <a:solidFill>
                  <a:schemeClr val="bg1"/>
                </a:solidFill>
              </a:rPr>
              <a:t> é a variável responsável pela definição das Rotas.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C4DB2F-3214-4EDE-BEBA-4A59B9A5B9FD}"/>
              </a:ext>
            </a:extLst>
          </p:cNvPr>
          <p:cNvSpPr/>
          <p:nvPr/>
        </p:nvSpPr>
        <p:spPr>
          <a:xfrm>
            <a:off x="7190077" y="3519403"/>
            <a:ext cx="4890868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forRoot</a:t>
            </a:r>
            <a:r>
              <a:rPr lang="pt-BR" dirty="0">
                <a:solidFill>
                  <a:schemeClr val="bg1"/>
                </a:solidFill>
              </a:rPr>
              <a:t> define que esse é o módulo principal e que deve carregar as informações conforme a variável appRouters.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DA30E5-FBA9-4499-B288-8E10D7A1E1FA}"/>
              </a:ext>
            </a:extLst>
          </p:cNvPr>
          <p:cNvSpPr/>
          <p:nvPr/>
        </p:nvSpPr>
        <p:spPr>
          <a:xfrm>
            <a:off x="7190077" y="5118013"/>
            <a:ext cx="4890868" cy="87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appRoutingModule</a:t>
            </a:r>
            <a:r>
              <a:rPr lang="pt-BR" dirty="0">
                <a:solidFill>
                  <a:schemeClr val="bg1"/>
                </a:solidFill>
              </a:rPr>
              <a:t> é a definição do nome da classe de rota;</a:t>
            </a:r>
            <a:endParaRPr lang="pt-BR" b="1" dirty="0">
              <a:solidFill>
                <a:schemeClr val="bg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39A9B03-B25B-4277-A436-B51119622D4F}"/>
              </a:ext>
            </a:extLst>
          </p:cNvPr>
          <p:cNvCxnSpPr>
            <a:cxnSpLocks/>
          </p:cNvCxnSpPr>
          <p:nvPr/>
        </p:nvCxnSpPr>
        <p:spPr>
          <a:xfrm flipH="1">
            <a:off x="1961323" y="2704368"/>
            <a:ext cx="5327373" cy="124478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17FFD20-C092-4882-9418-ABA1AAE6C74A}"/>
              </a:ext>
            </a:extLst>
          </p:cNvPr>
          <p:cNvCxnSpPr/>
          <p:nvPr/>
        </p:nvCxnSpPr>
        <p:spPr>
          <a:xfrm flipH="1">
            <a:off x="3419061" y="3776870"/>
            <a:ext cx="3869635" cy="145773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4BA8A1C-AE95-4672-9F28-85FF31AA27B2}"/>
              </a:ext>
            </a:extLst>
          </p:cNvPr>
          <p:cNvCxnSpPr>
            <a:cxnSpLocks/>
          </p:cNvCxnSpPr>
          <p:nvPr/>
        </p:nvCxnSpPr>
        <p:spPr>
          <a:xfrm flipH="1">
            <a:off x="3074504" y="5406887"/>
            <a:ext cx="4214192" cy="52384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05236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0053180-792C-4E8E-B830-2EA017313E83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0080CD9F-DE62-4F9F-B82A-E7D5E165B4C1}"/>
              </a:ext>
            </a:extLst>
          </p:cNvPr>
          <p:cNvSpPr txBox="1">
            <a:spLocks/>
          </p:cNvSpPr>
          <p:nvPr/>
        </p:nvSpPr>
        <p:spPr>
          <a:xfrm>
            <a:off x="960792" y="390719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Rotas – configuração de rotas simples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E7BD54-EC15-474C-84CF-E22A5D40CC41}"/>
              </a:ext>
            </a:extLst>
          </p:cNvPr>
          <p:cNvSpPr/>
          <p:nvPr/>
        </p:nvSpPr>
        <p:spPr>
          <a:xfrm>
            <a:off x="727129" y="1110689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Alterar arquivo de módulo com a configuração da Rota.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27CCA7-0889-4860-8573-78FA86379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5291" y="1582555"/>
            <a:ext cx="6400800" cy="5238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F5778CB-968D-4E66-AC6E-22D53EDF118C}"/>
              </a:ext>
            </a:extLst>
          </p:cNvPr>
          <p:cNvSpPr/>
          <p:nvPr/>
        </p:nvSpPr>
        <p:spPr>
          <a:xfrm>
            <a:off x="439360" y="5200084"/>
            <a:ext cx="3114688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appRoutingModule</a:t>
            </a:r>
            <a:r>
              <a:rPr lang="pt-BR" dirty="0">
                <a:solidFill>
                  <a:schemeClr val="bg1"/>
                </a:solidFill>
              </a:rPr>
              <a:t> deve ser importado para o módulo.</a:t>
            </a:r>
            <a:endParaRPr lang="pt-BR" b="1" dirty="0">
              <a:solidFill>
                <a:schemeClr val="bg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56C51D-420B-4D88-AF4C-076611E3D94E}"/>
              </a:ext>
            </a:extLst>
          </p:cNvPr>
          <p:cNvCxnSpPr/>
          <p:nvPr/>
        </p:nvCxnSpPr>
        <p:spPr>
          <a:xfrm flipV="1">
            <a:off x="2544417" y="3545081"/>
            <a:ext cx="2584174" cy="178229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C86427A-6EEE-4327-BDCC-AA38DEE438C8}"/>
              </a:ext>
            </a:extLst>
          </p:cNvPr>
          <p:cNvCxnSpPr/>
          <p:nvPr/>
        </p:nvCxnSpPr>
        <p:spPr>
          <a:xfrm>
            <a:off x="2510740" y="5579165"/>
            <a:ext cx="2207034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459756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6010</TotalTime>
  <Words>888</Words>
  <Application>Microsoft Office PowerPoint</Application>
  <PresentationFormat>Widescreen</PresentationFormat>
  <Paragraphs>161</Paragraphs>
  <Slides>24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24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Gotham Medium</vt:lpstr>
      <vt:lpstr>Roboto</vt:lpstr>
      <vt:lpstr>Roboto Black</vt:lpstr>
      <vt:lpstr>Roboto Light</vt:lpstr>
      <vt:lpstr>Office Theme</vt:lpstr>
      <vt:lpstr>AI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Specie, Suellyn</cp:lastModifiedBy>
  <cp:revision>207</cp:revision>
  <dcterms:created xsi:type="dcterms:W3CDTF">2018-03-08T20:56:03Z</dcterms:created>
  <dcterms:modified xsi:type="dcterms:W3CDTF">2018-04-13T14:41:19Z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